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9" r:id="rId8"/>
    <p:sldId id="262" r:id="rId9"/>
    <p:sldId id="261" r:id="rId10"/>
    <p:sldId id="263" r:id="rId11"/>
    <p:sldId id="268" r:id="rId12"/>
    <p:sldId id="265"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67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2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86DCF-209E-4964-9A56-1DD1FDEA64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676B0C-0C9B-40FE-AD34-B021619211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1A84CA-3EFC-48F9-BE0B-34801C5A2BFD}"/>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5" name="Footer Placeholder 4">
            <a:extLst>
              <a:ext uri="{FF2B5EF4-FFF2-40B4-BE49-F238E27FC236}">
                <a16:creationId xmlns:a16="http://schemas.microsoft.com/office/drawing/2014/main" id="{8C5CF407-AAFB-48B3-B049-1471BF60D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E7705-88FE-426A-B880-A83C43BF522E}"/>
              </a:ext>
            </a:extLst>
          </p:cNvPr>
          <p:cNvSpPr>
            <a:spLocks noGrp="1"/>
          </p:cNvSpPr>
          <p:nvPr>
            <p:ph type="sldNum" sz="quarter" idx="12"/>
          </p:nvPr>
        </p:nvSpPr>
        <p:spPr/>
        <p:txBody>
          <a:bodyPr/>
          <a:lstStyle/>
          <a:p>
            <a:fld id="{5F420DF4-B3CD-4874-92CD-05A763EC35CE}" type="slidenum">
              <a:rPr lang="en-US" smtClean="0"/>
              <a:t>‹#›</a:t>
            </a:fld>
            <a:endParaRPr lang="en-US"/>
          </a:p>
        </p:txBody>
      </p:sp>
      <p:pic>
        <p:nvPicPr>
          <p:cNvPr id="12" name="Picture 11">
            <a:extLst>
              <a:ext uri="{FF2B5EF4-FFF2-40B4-BE49-F238E27FC236}">
                <a16:creationId xmlns:a16="http://schemas.microsoft.com/office/drawing/2014/main" id="{E7E92683-FC16-4BB7-B450-406B92C55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283" y="136525"/>
            <a:ext cx="4693298" cy="1592719"/>
          </a:xfrm>
          <a:prstGeom prst="rect">
            <a:avLst/>
          </a:prstGeom>
        </p:spPr>
      </p:pic>
    </p:spTree>
    <p:extLst>
      <p:ext uri="{BB962C8B-B14F-4D97-AF65-F5344CB8AC3E}">
        <p14:creationId xmlns:p14="http://schemas.microsoft.com/office/powerpoint/2010/main" val="72830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A647B-CB17-43DF-80F4-D2B4F1D78D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2D0DF4-9DA1-4A3E-BFB3-E33582BEC7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73D9C-0640-4B36-A717-D2B036A5CD40}"/>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5" name="Footer Placeholder 4">
            <a:extLst>
              <a:ext uri="{FF2B5EF4-FFF2-40B4-BE49-F238E27FC236}">
                <a16:creationId xmlns:a16="http://schemas.microsoft.com/office/drawing/2014/main" id="{F7910513-F474-42C8-B11C-7B119585E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FFB28-4FF2-4046-B6B9-45B389B27A29}"/>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410792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55319-667E-48D1-940B-551319F19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B4345-AF0B-42F2-98E6-A158D13F93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B5D9BA-529F-439A-834C-9B8A5CF02221}"/>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5" name="Footer Placeholder 4">
            <a:extLst>
              <a:ext uri="{FF2B5EF4-FFF2-40B4-BE49-F238E27FC236}">
                <a16:creationId xmlns:a16="http://schemas.microsoft.com/office/drawing/2014/main" id="{100F9E78-F0FA-4FFA-9F6E-11A7C81BE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E8CC4-497D-4A87-83FA-14012C2A493A}"/>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336529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61C86-131D-4CA7-AB5C-0F9DC3D710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3A576-A80F-4AB6-9EB1-5EBF4F64C4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7CBCB-C761-434A-814F-71F6E82462AD}"/>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5" name="Footer Placeholder 4">
            <a:extLst>
              <a:ext uri="{FF2B5EF4-FFF2-40B4-BE49-F238E27FC236}">
                <a16:creationId xmlns:a16="http://schemas.microsoft.com/office/drawing/2014/main" id="{3DFB25B1-123F-4836-A531-016BE295D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B21B1-1D94-47E8-81C6-225443D62A97}"/>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23822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8922-4650-490B-BFE1-32ACE0D17A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8B0215-C110-458F-9889-792812D06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7164E9-7DC4-4B5F-9354-F51A4B9DA64E}"/>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5" name="Footer Placeholder 4">
            <a:extLst>
              <a:ext uri="{FF2B5EF4-FFF2-40B4-BE49-F238E27FC236}">
                <a16:creationId xmlns:a16="http://schemas.microsoft.com/office/drawing/2014/main" id="{2C80966E-B357-45C9-9AF2-1EA99BA04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A7269-C4AC-4AA0-ADF1-FBF0FBF1A03A}"/>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115980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A3898-09D9-4AF9-A6C4-4B84857B00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ADF31-E3E2-48FC-BC21-663AB20D20A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BDB7C1-08A4-4C96-8F1D-6B31ECB7D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F49F76-07C3-4120-9BD7-8D963EB4FEC2}"/>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6" name="Footer Placeholder 5">
            <a:extLst>
              <a:ext uri="{FF2B5EF4-FFF2-40B4-BE49-F238E27FC236}">
                <a16:creationId xmlns:a16="http://schemas.microsoft.com/office/drawing/2014/main" id="{6CA38851-2FD2-4240-960C-6E22F1730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2DEBC-D226-42BD-BBA5-837CD7168F65}"/>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102016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19308-B842-44A2-AD2E-1707EE1CA5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0FFD96-E438-4F95-8D88-168049CA4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7E7E7C-F445-412F-BB91-86F9CFDDA8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C5982F-F9B3-41F9-839E-794910E90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146A93-048F-4944-A483-72C2EF678DC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690A68-069D-49DB-81F1-DCEFB293FAD2}"/>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8" name="Footer Placeholder 7">
            <a:extLst>
              <a:ext uri="{FF2B5EF4-FFF2-40B4-BE49-F238E27FC236}">
                <a16:creationId xmlns:a16="http://schemas.microsoft.com/office/drawing/2014/main" id="{4F841E30-2CC5-4B1E-BDAC-1AB5D36AD6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B2871D-34D4-4EAC-A209-0D1ABDC532E4}"/>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383997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A6612-1533-4F70-9CA4-DCF5E1230E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112292-3AB6-4F70-BD4D-A88B82EB823B}"/>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4" name="Footer Placeholder 3">
            <a:extLst>
              <a:ext uri="{FF2B5EF4-FFF2-40B4-BE49-F238E27FC236}">
                <a16:creationId xmlns:a16="http://schemas.microsoft.com/office/drawing/2014/main" id="{B75851DE-6D8E-435E-B99F-215E9CC822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B7DC18-8DC2-4C5D-A85E-F7120B9A6300}"/>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153927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46FF92-13BA-482D-A1FF-522987146871}"/>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3" name="Footer Placeholder 2">
            <a:extLst>
              <a:ext uri="{FF2B5EF4-FFF2-40B4-BE49-F238E27FC236}">
                <a16:creationId xmlns:a16="http://schemas.microsoft.com/office/drawing/2014/main" id="{815047B0-59DD-48E0-BFCA-6AC2844A0F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6CB747-F6DE-4A9F-8C29-0E871FF0EED8}"/>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273566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B7FD-0A32-4564-BDA4-14FADE3737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E5D2C2-F0B9-40C9-A55C-2842062CFB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A0FF1-5378-42F8-9FA5-398B2EC37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6629DF-10BD-4906-BDB4-ECE3346FDC25}"/>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6" name="Footer Placeholder 5">
            <a:extLst>
              <a:ext uri="{FF2B5EF4-FFF2-40B4-BE49-F238E27FC236}">
                <a16:creationId xmlns:a16="http://schemas.microsoft.com/office/drawing/2014/main" id="{3BDA7D23-CE77-43C7-A656-9EB472C8D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FE298-FAFB-457C-B3C1-C6653B120A60}"/>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351844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69BCE-E6CA-4F35-AE4D-69C4C94A2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018275-AB0D-47E5-B340-C20E8DE128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7D2F13-B6C1-4A4F-9BC6-C5A5B1996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CF9DE7-541B-4121-8BF1-C2E0802EB1EE}"/>
              </a:ext>
            </a:extLst>
          </p:cNvPr>
          <p:cNvSpPr>
            <a:spLocks noGrp="1"/>
          </p:cNvSpPr>
          <p:nvPr>
            <p:ph type="dt" sz="half" idx="10"/>
          </p:nvPr>
        </p:nvSpPr>
        <p:spPr/>
        <p:txBody>
          <a:bodyPr/>
          <a:lstStyle/>
          <a:p>
            <a:fld id="{9E5098A6-E372-4091-92CF-0A3F41F81B84}" type="datetimeFigureOut">
              <a:rPr lang="en-US" smtClean="0"/>
              <a:t>6/8/2023</a:t>
            </a:fld>
            <a:endParaRPr lang="en-US"/>
          </a:p>
        </p:txBody>
      </p:sp>
      <p:sp>
        <p:nvSpPr>
          <p:cNvPr id="6" name="Footer Placeholder 5">
            <a:extLst>
              <a:ext uri="{FF2B5EF4-FFF2-40B4-BE49-F238E27FC236}">
                <a16:creationId xmlns:a16="http://schemas.microsoft.com/office/drawing/2014/main" id="{4238C66D-FFB8-4E53-B7ED-5D32189811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863625-EBE7-427C-A1B9-3A595CAC53A4}"/>
              </a:ext>
            </a:extLst>
          </p:cNvPr>
          <p:cNvSpPr>
            <a:spLocks noGrp="1"/>
          </p:cNvSpPr>
          <p:nvPr>
            <p:ph type="sldNum" sz="quarter" idx="12"/>
          </p:nvPr>
        </p:nvSpPr>
        <p:spPr/>
        <p:txBody>
          <a:bodyPr/>
          <a:lstStyle/>
          <a:p>
            <a:fld id="{5F420DF4-B3CD-4874-92CD-05A763EC35CE}" type="slidenum">
              <a:rPr lang="en-US" smtClean="0"/>
              <a:t>‹#›</a:t>
            </a:fld>
            <a:endParaRPr lang="en-US"/>
          </a:p>
        </p:txBody>
      </p:sp>
    </p:spTree>
    <p:extLst>
      <p:ext uri="{BB962C8B-B14F-4D97-AF65-F5344CB8AC3E}">
        <p14:creationId xmlns:p14="http://schemas.microsoft.com/office/powerpoint/2010/main" val="2720898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A67B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906775-E6B3-47A3-9773-511289EBB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139E38-1DE5-42AD-AB8A-37FEAFD1B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470D20-A538-4358-A2B6-64E3C71CC1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098A6-E372-4091-92CF-0A3F41F81B84}" type="datetimeFigureOut">
              <a:rPr lang="en-US" smtClean="0"/>
              <a:t>6/8/2023</a:t>
            </a:fld>
            <a:endParaRPr lang="en-US"/>
          </a:p>
        </p:txBody>
      </p:sp>
      <p:sp>
        <p:nvSpPr>
          <p:cNvPr id="5" name="Footer Placeholder 4">
            <a:extLst>
              <a:ext uri="{FF2B5EF4-FFF2-40B4-BE49-F238E27FC236}">
                <a16:creationId xmlns:a16="http://schemas.microsoft.com/office/drawing/2014/main" id="{F25E7E99-E327-4CBE-AB1E-945A69280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BEAE35-E716-4A78-94CE-D52FC6B229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20DF4-B3CD-4874-92CD-05A763EC35CE}" type="slidenum">
              <a:rPr lang="en-US" smtClean="0"/>
              <a:t>‹#›</a:t>
            </a:fld>
            <a:endParaRPr lang="en-US"/>
          </a:p>
        </p:txBody>
      </p:sp>
    </p:spTree>
    <p:extLst>
      <p:ext uri="{BB962C8B-B14F-4D97-AF65-F5344CB8AC3E}">
        <p14:creationId xmlns:p14="http://schemas.microsoft.com/office/powerpoint/2010/main" val="727598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gnitoforms.com/CommunitySectorCouncilNL1/OrganizationalContinuanceTransitionPlanningPilotOCTPPExpressionOfInterestMay2023"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OCTP%20Expression%20of%20Interest%20Guidelines%20June%202023.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guide.hrintervals-intervallesrh.ca/hc/en-ca/articles/4407559735443-Succession-planning-process" TargetMode="External"/><Relationship Id="rId3" Type="http://schemas.openxmlformats.org/officeDocument/2006/relationships/hyperlink" Target="https://charityvillage.com/succession_planning_how_a_little_planning_can_give_your_nonprofit_a_better_chance_to_survive_and_thrive/" TargetMode="External"/><Relationship Id="rId7" Type="http://schemas.openxmlformats.org/officeDocument/2006/relationships/hyperlink" Target="https://guide.hrintervals-intervallesrh.ca/hc/en-ca/articles/4407559676691-Succession-planning-overview"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charityvillage.com/the_small_nonprofit_podcast_succession_planning_when_there_is_no_one_to_succeed_you_with_lianne_picot/" TargetMode="External"/><Relationship Id="rId5" Type="http://schemas.openxmlformats.org/officeDocument/2006/relationships/hyperlink" Target="https://charityvillage.com/the-small-nonprofit-podcast-real-life-succession-planning-with-michael-prosserman/" TargetMode="External"/><Relationship Id="rId4" Type="http://schemas.openxmlformats.org/officeDocument/2006/relationships/hyperlink" Target="https://charityvillage.com/7-musts-for-effective-board-succession-planning/" TargetMode="External"/><Relationship Id="rId9" Type="http://schemas.openxmlformats.org/officeDocument/2006/relationships/hyperlink" Target="https://guide.hrintervals-intervallesrh.ca/hc/en-ca/articles/4409054208659-Succession-planning-for-the-executive-directo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Christinesnow@cscnl.ca"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gnitoforms.com/CommunitySectorCouncilNL1/OrganizationalContinuanceTransitionPlanningPilotOCTPPExpressionOfInterestMay2023"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CBD98-D472-473D-8EDF-8938C1D36CE6}"/>
              </a:ext>
            </a:extLst>
          </p:cNvPr>
          <p:cNvSpPr>
            <a:spLocks noGrp="1"/>
          </p:cNvSpPr>
          <p:nvPr>
            <p:ph type="ctrTitle"/>
          </p:nvPr>
        </p:nvSpPr>
        <p:spPr>
          <a:xfrm>
            <a:off x="1524000" y="1692275"/>
            <a:ext cx="9144000" cy="2387600"/>
          </a:xfrm>
        </p:spPr>
        <p:txBody>
          <a:bodyPr>
            <a:normAutofit fontScale="90000"/>
          </a:bodyPr>
          <a:lstStyle/>
          <a:p>
            <a:r>
              <a:rPr lang="en-US" dirty="0"/>
              <a:t>Organizational Continuance  Transitional Pilot Project (OCTPP)</a:t>
            </a:r>
          </a:p>
        </p:txBody>
      </p:sp>
      <p:sp>
        <p:nvSpPr>
          <p:cNvPr id="3" name="Subtitle 2">
            <a:extLst>
              <a:ext uri="{FF2B5EF4-FFF2-40B4-BE49-F238E27FC236}">
                <a16:creationId xmlns:a16="http://schemas.microsoft.com/office/drawing/2014/main" id="{CF137F44-F6E5-4E1F-B427-284665446ED8}"/>
              </a:ext>
            </a:extLst>
          </p:cNvPr>
          <p:cNvSpPr>
            <a:spLocks noGrp="1"/>
          </p:cNvSpPr>
          <p:nvPr>
            <p:ph type="subTitle" idx="1"/>
          </p:nvPr>
        </p:nvSpPr>
        <p:spPr>
          <a:xfrm>
            <a:off x="1524000" y="4079875"/>
            <a:ext cx="9144000" cy="1655762"/>
          </a:xfrm>
        </p:spPr>
        <p:txBody>
          <a:bodyPr/>
          <a:lstStyle/>
          <a:p>
            <a:r>
              <a:rPr lang="en-US" dirty="0"/>
              <a:t>Program Overview</a:t>
            </a:r>
          </a:p>
          <a:p>
            <a:r>
              <a:rPr lang="en-US" dirty="0"/>
              <a:t>June, 2023</a:t>
            </a:r>
          </a:p>
        </p:txBody>
      </p:sp>
    </p:spTree>
    <p:extLst>
      <p:ext uri="{BB962C8B-B14F-4D97-AF65-F5344CB8AC3E}">
        <p14:creationId xmlns:p14="http://schemas.microsoft.com/office/powerpoint/2010/main" val="4173463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5066600" y="985911"/>
            <a:ext cx="2601286" cy="1325563"/>
          </a:xfrm>
        </p:spPr>
        <p:txBody>
          <a:bodyPr/>
          <a:lstStyle/>
          <a:p>
            <a:pPr algn="ctr"/>
            <a:r>
              <a:rPr lang="en-US" dirty="0"/>
              <a:t>Links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2122065" y="2382473"/>
            <a:ext cx="7130992"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t>Application portal, </a:t>
            </a:r>
            <a:r>
              <a:rPr lang="en-US" sz="2800" dirty="0">
                <a:solidFill>
                  <a:schemeClr val="accent4"/>
                </a:solidFill>
                <a:hlinkClick r:id="rId3">
                  <a:extLst>
                    <a:ext uri="{A12FA001-AC4F-418D-AE19-62706E023703}">
                      <ahyp:hlinkClr xmlns:ahyp="http://schemas.microsoft.com/office/drawing/2018/hyperlinkcolor" val="tx"/>
                    </a:ext>
                  </a:extLst>
                </a:hlinkClick>
              </a:rPr>
              <a:t>click here</a:t>
            </a:r>
            <a:endParaRPr lang="en-US" sz="2800" dirty="0">
              <a:solidFill>
                <a:schemeClr val="accent4"/>
              </a:solidFill>
            </a:endParaRPr>
          </a:p>
          <a:p>
            <a:endParaRPr lang="en-US" sz="2800" dirty="0"/>
          </a:p>
          <a:p>
            <a:pPr marL="285750" indent="-285750">
              <a:buFont typeface="Arial" panose="020B0604020202020204" pitchFamily="34" charset="0"/>
              <a:buChar char="•"/>
            </a:pPr>
            <a:r>
              <a:rPr lang="en-US" sz="2800" dirty="0"/>
              <a:t>Program Guidelines, </a:t>
            </a:r>
            <a:r>
              <a:rPr lang="en-US" sz="2800" dirty="0">
                <a:solidFill>
                  <a:schemeClr val="accent4"/>
                </a:solidFill>
                <a:hlinkClick r:id="rId4" action="ppaction://hlinkfile">
                  <a:extLst>
                    <a:ext uri="{A12FA001-AC4F-418D-AE19-62706E023703}">
                      <ahyp:hlinkClr xmlns:ahyp="http://schemas.microsoft.com/office/drawing/2018/hyperlinkcolor" val="tx"/>
                    </a:ext>
                  </a:extLst>
                </a:hlinkClick>
              </a:rPr>
              <a:t>click here</a:t>
            </a:r>
            <a:endParaRPr lang="en-US" sz="2800" dirty="0">
              <a:solidFill>
                <a:schemeClr val="accent4"/>
              </a:solidFill>
            </a:endParaRPr>
          </a:p>
        </p:txBody>
      </p:sp>
    </p:spTree>
    <p:extLst>
      <p:ext uri="{BB962C8B-B14F-4D97-AF65-F5344CB8AC3E}">
        <p14:creationId xmlns:p14="http://schemas.microsoft.com/office/powerpoint/2010/main" val="69603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8858424" y="475536"/>
            <a:ext cx="2601286" cy="918902"/>
          </a:xfrm>
        </p:spPr>
        <p:txBody>
          <a:bodyPr/>
          <a:lstStyle/>
          <a:p>
            <a:pPr algn="ctr"/>
            <a:r>
              <a:rPr lang="en-US" dirty="0"/>
              <a:t>Resources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4" name="Rectangle 3">
            <a:extLst>
              <a:ext uri="{FF2B5EF4-FFF2-40B4-BE49-F238E27FC236}">
                <a16:creationId xmlns:a16="http://schemas.microsoft.com/office/drawing/2014/main" id="{CFFAA871-C145-4EAA-9CBE-07DC6618A950}"/>
              </a:ext>
            </a:extLst>
          </p:cNvPr>
          <p:cNvSpPr/>
          <p:nvPr/>
        </p:nvSpPr>
        <p:spPr>
          <a:xfrm>
            <a:off x="503339" y="1438394"/>
            <a:ext cx="11459362" cy="2597058"/>
          </a:xfrm>
          <a:prstGeom prst="rect">
            <a:avLst/>
          </a:prstGeom>
        </p:spPr>
        <p:txBody>
          <a:bodyPr wrap="square">
            <a:spAutoFit/>
          </a:bodyPr>
          <a:lstStyle/>
          <a:p>
            <a:pPr>
              <a:lnSpc>
                <a:spcPct val="107000"/>
              </a:lnSpc>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Charity Village:</a:t>
            </a: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https://charityvillage.com/succession_planning_how_a_little_planning_can_give_your_nonprofit_a_better_chance_to_survive_and_thrive/</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https://charityvillage.com/7-musts-for-effective-board-succession-planning/</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https://charityvillage.com/the-small-nonprofit-podcast-real-life-succession-planning-with-michael-prosserman/</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https://charityvillage.com/the_small_nonprofit_podcast_succession_planning_when_there_is_no_one_to_succeed_you_with_lianne_picot/</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D598E510-F8AC-49B0-B74D-B39CB2E08152}"/>
              </a:ext>
            </a:extLst>
          </p:cNvPr>
          <p:cNvSpPr/>
          <p:nvPr/>
        </p:nvSpPr>
        <p:spPr>
          <a:xfrm>
            <a:off x="419448" y="4079408"/>
            <a:ext cx="10419127" cy="2267737"/>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Imagine Canada: HR Intervals</a:t>
            </a: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https://guide.hrintervals-intervallesrh.ca/hc/en-ca/articles/4407559676691-Succession-planning-overview</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https://guide.hrintervals-intervallesrh.ca/hc/en-ca/articles/4407559735443-Succession-planning-process</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https://guide.hrintervals-intervallesrh.ca/hc/en-ca/articles/4409054208659-Succession-planning-for-the-executive-director</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8169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5066600" y="985911"/>
            <a:ext cx="2601286" cy="1325563"/>
          </a:xfrm>
        </p:spPr>
        <p:txBody>
          <a:bodyPr/>
          <a:lstStyle/>
          <a:p>
            <a:pPr algn="ctr"/>
            <a:r>
              <a:rPr lang="en-US" dirty="0"/>
              <a:t>Questions?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2122065" y="2382473"/>
            <a:ext cx="7130992" cy="3108543"/>
          </a:xfrm>
          <a:prstGeom prst="rect">
            <a:avLst/>
          </a:prstGeom>
          <a:noFill/>
        </p:spPr>
        <p:txBody>
          <a:bodyPr wrap="square" rtlCol="0">
            <a:spAutoFit/>
          </a:bodyPr>
          <a:lstStyle/>
          <a:p>
            <a:r>
              <a:rPr lang="en-US" sz="2800" dirty="0"/>
              <a:t>Contact:</a:t>
            </a:r>
          </a:p>
          <a:p>
            <a:endParaRPr lang="en-US" sz="2800" dirty="0"/>
          </a:p>
          <a:p>
            <a:r>
              <a:rPr lang="en-US" sz="2800" dirty="0"/>
              <a:t>	Christine Snow</a:t>
            </a:r>
          </a:p>
          <a:p>
            <a:r>
              <a:rPr lang="en-US" sz="2800" dirty="0"/>
              <a:t>	e: </a:t>
            </a:r>
            <a:r>
              <a:rPr lang="en-US" sz="2800" dirty="0">
                <a:solidFill>
                  <a:srgbClr val="FFC000"/>
                </a:solidFill>
                <a:hlinkClick r:id="rId3">
                  <a:extLst>
                    <a:ext uri="{A12FA001-AC4F-418D-AE19-62706E023703}">
                      <ahyp:hlinkClr xmlns:ahyp="http://schemas.microsoft.com/office/drawing/2018/hyperlinkcolor" val="tx"/>
                    </a:ext>
                  </a:extLst>
                </a:hlinkClick>
              </a:rPr>
              <a:t>Christinesnow@cscnl.ca</a:t>
            </a:r>
            <a:endParaRPr lang="en-US" sz="2800" dirty="0">
              <a:solidFill>
                <a:srgbClr val="FFC000"/>
              </a:solidFill>
            </a:endParaRPr>
          </a:p>
          <a:p>
            <a:r>
              <a:rPr lang="en-US" sz="2800" dirty="0">
                <a:solidFill>
                  <a:srgbClr val="FFC000"/>
                </a:solidFill>
              </a:rPr>
              <a:t>	</a:t>
            </a:r>
            <a:r>
              <a:rPr lang="en-US" sz="2800" dirty="0"/>
              <a:t>p:  709-753-9860</a:t>
            </a:r>
          </a:p>
          <a:p>
            <a:r>
              <a:rPr lang="en-US" sz="2800" dirty="0"/>
              <a:t>	     1-877-651-1140</a:t>
            </a:r>
          </a:p>
          <a:p>
            <a:endParaRPr lang="en-US" sz="2800" dirty="0"/>
          </a:p>
        </p:txBody>
      </p:sp>
    </p:spTree>
    <p:extLst>
      <p:ext uri="{BB962C8B-B14F-4D97-AF65-F5344CB8AC3E}">
        <p14:creationId xmlns:p14="http://schemas.microsoft.com/office/powerpoint/2010/main" val="3004309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5066600" y="985911"/>
            <a:ext cx="2601286" cy="1325563"/>
          </a:xfrm>
        </p:spPr>
        <p:txBody>
          <a:bodyPr/>
          <a:lstStyle/>
          <a:p>
            <a:pPr algn="ctr"/>
            <a:r>
              <a:rPr lang="en-US" dirty="0"/>
              <a:t>Overview</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2122065" y="2382473"/>
            <a:ext cx="588907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Description</a:t>
            </a:r>
          </a:p>
          <a:p>
            <a:pPr marL="285750" indent="-285750">
              <a:buFont typeface="Arial" panose="020B0604020202020204" pitchFamily="34" charset="0"/>
              <a:buChar char="•"/>
            </a:pPr>
            <a:r>
              <a:rPr lang="en-US" sz="2800" dirty="0"/>
              <a:t>Objective</a:t>
            </a:r>
          </a:p>
          <a:p>
            <a:pPr marL="285750" indent="-285750">
              <a:buFont typeface="Arial" panose="020B0604020202020204" pitchFamily="34" charset="0"/>
              <a:buChar char="•"/>
            </a:pPr>
            <a:r>
              <a:rPr lang="en-US" sz="2800" dirty="0"/>
              <a:t>Eligibility Criteria</a:t>
            </a:r>
          </a:p>
          <a:p>
            <a:pPr marL="285750" indent="-285750">
              <a:buFont typeface="Arial" panose="020B0604020202020204" pitchFamily="34" charset="0"/>
              <a:buChar char="•"/>
            </a:pPr>
            <a:r>
              <a:rPr lang="en-US" sz="2800" dirty="0"/>
              <a:t>Application Process</a:t>
            </a:r>
          </a:p>
          <a:p>
            <a:pPr marL="285750" indent="-285750">
              <a:buFont typeface="Arial" panose="020B0604020202020204" pitchFamily="34" charset="0"/>
              <a:buChar char="•"/>
            </a:pPr>
            <a:r>
              <a:rPr lang="en-US" sz="2800" dirty="0"/>
              <a:t>Evaluation</a:t>
            </a:r>
          </a:p>
          <a:p>
            <a:pPr marL="285750" indent="-285750">
              <a:buFont typeface="Arial" panose="020B0604020202020204" pitchFamily="34" charset="0"/>
              <a:buChar char="•"/>
            </a:pPr>
            <a:r>
              <a:rPr lang="en-US" sz="2800" dirty="0"/>
              <a:t>Resources</a:t>
            </a:r>
          </a:p>
          <a:p>
            <a:pPr marL="285750" indent="-285750">
              <a:buFont typeface="Arial" panose="020B0604020202020204" pitchFamily="34" charset="0"/>
              <a:buChar char="•"/>
            </a:pPr>
            <a:r>
              <a:rPr lang="en-US" sz="2800" dirty="0"/>
              <a:t>Timelines</a:t>
            </a:r>
          </a:p>
          <a:p>
            <a:pPr marL="285750" indent="-285750">
              <a:buFont typeface="Arial" panose="020B0604020202020204" pitchFamily="34" charset="0"/>
              <a:buChar char="•"/>
            </a:pPr>
            <a:r>
              <a:rPr lang="en-US" sz="2800" dirty="0"/>
              <a:t>Questions</a:t>
            </a:r>
          </a:p>
          <a:p>
            <a:pPr marL="285750" indent="-285750">
              <a:buFont typeface="Arial" panose="020B0604020202020204" pitchFamily="34" charset="0"/>
              <a:buChar char="•"/>
            </a:pPr>
            <a:r>
              <a:rPr lang="en-US" sz="2800" dirty="0"/>
              <a:t>Links/Resources</a:t>
            </a:r>
          </a:p>
        </p:txBody>
      </p:sp>
    </p:spTree>
    <p:extLst>
      <p:ext uri="{BB962C8B-B14F-4D97-AF65-F5344CB8AC3E}">
        <p14:creationId xmlns:p14="http://schemas.microsoft.com/office/powerpoint/2010/main" val="268806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5066600" y="985911"/>
            <a:ext cx="2777106" cy="1325563"/>
          </a:xfrm>
        </p:spPr>
        <p:txBody>
          <a:bodyPr/>
          <a:lstStyle/>
          <a:p>
            <a:pPr algn="ctr"/>
            <a:r>
              <a:rPr lang="en-US" dirty="0"/>
              <a:t>Description</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1400611" y="2231472"/>
            <a:ext cx="9681245"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a:t>Often called emergency succession plan, replacement planning</a:t>
            </a:r>
          </a:p>
          <a:p>
            <a:pPr marL="800100" lvl="1" indent="-342900">
              <a:buFont typeface="Wingdings" panose="05000000000000000000" pitchFamily="2" charset="2"/>
              <a:buChar char="Ø"/>
            </a:pPr>
            <a:r>
              <a:rPr lang="en-US" sz="2000" dirty="0"/>
              <a:t>Identifying an immediate successor to take over a specific position in the organization in the event of an emergency or unexpected departure</a:t>
            </a:r>
          </a:p>
          <a:p>
            <a:pPr marL="800100" lvl="1" indent="-342900">
              <a:buFont typeface="Wingdings" panose="05000000000000000000" pitchFamily="2" charset="2"/>
              <a:buChar char="Ø"/>
            </a:pPr>
            <a:endParaRPr lang="en-US" sz="2000" dirty="0"/>
          </a:p>
          <a:p>
            <a:pPr marL="800100" lvl="1" indent="-342900">
              <a:buFont typeface="Wingdings" panose="05000000000000000000" pitchFamily="2" charset="2"/>
              <a:buChar char="Ø"/>
            </a:pPr>
            <a:r>
              <a:rPr lang="en-US" sz="2000" dirty="0"/>
              <a:t>Questions quickly surface:</a:t>
            </a:r>
          </a:p>
          <a:p>
            <a:pPr marL="1257300" lvl="2" indent="-342900">
              <a:buFont typeface="Wingdings" panose="05000000000000000000" pitchFamily="2" charset="2"/>
              <a:buChar char="v"/>
            </a:pPr>
            <a:r>
              <a:rPr lang="en-US" sz="2000" dirty="0"/>
              <a:t>Should we hire from within or look for an external candidate?</a:t>
            </a:r>
          </a:p>
          <a:p>
            <a:pPr marL="1257300" lvl="2" indent="-342900">
              <a:buFont typeface="Wingdings" panose="05000000000000000000" pitchFamily="2" charset="2"/>
              <a:buChar char="v"/>
            </a:pPr>
            <a:r>
              <a:rPr lang="en-US" sz="2000" dirty="0"/>
              <a:t>Do we have anyone internally qualified?</a:t>
            </a:r>
          </a:p>
          <a:p>
            <a:pPr marL="1257300" lvl="2" indent="-342900">
              <a:buFont typeface="Wingdings" panose="05000000000000000000" pitchFamily="2" charset="2"/>
              <a:buChar char="v"/>
            </a:pPr>
            <a:r>
              <a:rPr lang="en-US" sz="2000" dirty="0"/>
              <a:t>Whether we hire internally or externally, does anyone know the specifics of what the departing employee was doing?</a:t>
            </a:r>
          </a:p>
          <a:p>
            <a:pPr marL="1257300" lvl="2" indent="-342900">
              <a:buFont typeface="Wingdings" panose="05000000000000000000" pitchFamily="2" charset="2"/>
              <a:buChar char="v"/>
            </a:pPr>
            <a:r>
              <a:rPr lang="en-US" sz="2000" dirty="0"/>
              <a:t>What impact will this change have on our capacity to deliver on our mandate and our relationships with our clients, volunteers, other staff, funders, donors?</a:t>
            </a:r>
          </a:p>
          <a:p>
            <a:pPr marL="1257300" lvl="2" indent="-342900">
              <a:buFont typeface="Wingdings" panose="05000000000000000000" pitchFamily="2" charset="2"/>
              <a:buChar char="v"/>
            </a:pPr>
            <a:r>
              <a:rPr lang="en-US" sz="2000" dirty="0"/>
              <a:t>What do we tell our stakeholders?</a:t>
            </a:r>
          </a:p>
          <a:p>
            <a:endParaRPr lang="en-US" sz="2400" dirty="0"/>
          </a:p>
        </p:txBody>
      </p:sp>
    </p:spTree>
    <p:extLst>
      <p:ext uri="{BB962C8B-B14F-4D97-AF65-F5344CB8AC3E}">
        <p14:creationId xmlns:p14="http://schemas.microsoft.com/office/powerpoint/2010/main" val="60776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5066600" y="985911"/>
            <a:ext cx="2601286" cy="1325563"/>
          </a:xfrm>
        </p:spPr>
        <p:txBody>
          <a:bodyPr/>
          <a:lstStyle/>
          <a:p>
            <a:pPr algn="ctr"/>
            <a:r>
              <a:rPr lang="en-US" dirty="0"/>
              <a:t>Objective</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1400611" y="2231472"/>
            <a:ext cx="9681245"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Provide short-term emergency support to a few key organizations facing an immediate challenge to fill a key position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Organizations which are at risk because of lack of resources to ensure a smooth transition process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Maximum of nine organizations supported</a:t>
            </a:r>
          </a:p>
        </p:txBody>
      </p:sp>
    </p:spTree>
    <p:extLst>
      <p:ext uri="{BB962C8B-B14F-4D97-AF65-F5344CB8AC3E}">
        <p14:creationId xmlns:p14="http://schemas.microsoft.com/office/powerpoint/2010/main" val="3614113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3900881" y="985911"/>
            <a:ext cx="4420997" cy="1325563"/>
          </a:xfrm>
        </p:spPr>
        <p:txBody>
          <a:bodyPr/>
          <a:lstStyle/>
          <a:p>
            <a:pPr algn="ctr"/>
            <a:r>
              <a:rPr lang="en-US" dirty="0"/>
              <a:t>Eligibility Criteria</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1523825" y="2311474"/>
            <a:ext cx="9144350"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Imminent change in senior leadership</a:t>
            </a:r>
          </a:p>
          <a:p>
            <a:pPr marL="342900" indent="-342900">
              <a:buFont typeface="Arial" panose="020B0604020202020204" pitchFamily="34" charset="0"/>
              <a:buChar char="•"/>
            </a:pPr>
            <a:r>
              <a:rPr lang="en-US" sz="2000" dirty="0"/>
              <a:t>Proven track record in their area of work for a minimum of 5 years</a:t>
            </a:r>
          </a:p>
          <a:p>
            <a:pPr marL="342900" indent="-342900">
              <a:buFont typeface="Arial" panose="020B0604020202020204" pitchFamily="34" charset="0"/>
              <a:buChar char="•"/>
            </a:pPr>
            <a:r>
              <a:rPr lang="en-US" sz="2000" dirty="0"/>
              <a:t>A defined revenue stream over an extended period of time (i.e. grants, membership fees, earned income, etc.) </a:t>
            </a:r>
          </a:p>
          <a:p>
            <a:pPr marL="285750" indent="-285750">
              <a:buFont typeface="Arial" panose="020B0604020202020204" pitchFamily="34" charset="0"/>
              <a:buChar char="•"/>
            </a:pPr>
            <a:r>
              <a:rPr lang="en-US" sz="2000" dirty="0"/>
              <a:t>Major economic and social contributor to the region</a:t>
            </a:r>
          </a:p>
          <a:p>
            <a:pPr marL="285750" indent="-285750">
              <a:buFont typeface="Arial" panose="020B0604020202020204" pitchFamily="34" charset="0"/>
              <a:buChar char="•"/>
            </a:pPr>
            <a:r>
              <a:rPr lang="en-US" sz="2000" dirty="0"/>
              <a:t>Insufficient resources to complete smooth transition</a:t>
            </a:r>
          </a:p>
          <a:p>
            <a:pPr marL="285750" indent="-285750">
              <a:buFont typeface="Arial" panose="020B0604020202020204" pitchFamily="34" charset="0"/>
              <a:buChar char="•"/>
            </a:pPr>
            <a:r>
              <a:rPr lang="en-US" sz="2000" dirty="0"/>
              <a:t>Organization at risk without financial support</a:t>
            </a:r>
          </a:p>
          <a:p>
            <a:pPr marL="285750" indent="-285750">
              <a:buFont typeface="Arial" panose="020B0604020202020204" pitchFamily="34" charset="0"/>
              <a:buChar char="•"/>
            </a:pPr>
            <a:r>
              <a:rPr lang="en-US" sz="2000" dirty="0"/>
              <a:t>Have an active Board of Directors</a:t>
            </a:r>
          </a:p>
          <a:p>
            <a:pPr marL="285750" indent="-285750">
              <a:buFont typeface="Arial" panose="020B0604020202020204" pitchFamily="34" charset="0"/>
              <a:buChar char="•"/>
            </a:pPr>
            <a:r>
              <a:rPr lang="en-US" sz="2000" dirty="0"/>
              <a:t>Be incorporated in the Province of NL for at least 5 years prior to application and be in good standing</a:t>
            </a:r>
          </a:p>
        </p:txBody>
      </p:sp>
    </p:spTree>
    <p:extLst>
      <p:ext uri="{BB962C8B-B14F-4D97-AF65-F5344CB8AC3E}">
        <p14:creationId xmlns:p14="http://schemas.microsoft.com/office/powerpoint/2010/main" val="409020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4569691" y="264458"/>
            <a:ext cx="6694413" cy="1325563"/>
          </a:xfrm>
        </p:spPr>
        <p:txBody>
          <a:bodyPr>
            <a:normAutofit/>
          </a:bodyPr>
          <a:lstStyle/>
          <a:p>
            <a:pPr algn="ctr"/>
            <a:r>
              <a:rPr lang="en-US" dirty="0"/>
              <a:t>Application/Implementation</a:t>
            </a:r>
            <a:br>
              <a:rPr lang="en-US" dirty="0"/>
            </a:br>
            <a:r>
              <a:rPr lang="en-US" dirty="0"/>
              <a:t>5 Stage Process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461395" y="1816523"/>
            <a:ext cx="11325137" cy="5447645"/>
          </a:xfrm>
          <a:prstGeom prst="rect">
            <a:avLst/>
          </a:prstGeom>
          <a:noFill/>
        </p:spPr>
        <p:txBody>
          <a:bodyPr wrap="square" rtlCol="0">
            <a:spAutoFit/>
          </a:bodyPr>
          <a:lstStyle/>
          <a:p>
            <a:pPr lvl="1"/>
            <a:r>
              <a:rPr lang="en-US" sz="2000" dirty="0"/>
              <a:t>Stage 1 – Expression of Interest (EOI) Received, EOI’s reviewed by CSC NL staff for eligibility. Eligible applicants will move to stage 2.                                           </a:t>
            </a:r>
            <a:r>
              <a:rPr lang="en-US" sz="2000" dirty="0">
                <a:solidFill>
                  <a:schemeClr val="accent4"/>
                </a:solidFill>
                <a:hlinkClick r:id="rId3">
                  <a:extLst>
                    <a:ext uri="{A12FA001-AC4F-418D-AE19-62706E023703}">
                      <ahyp:hlinkClr xmlns:ahyp="http://schemas.microsoft.com/office/drawing/2018/hyperlinkcolor" val="tx"/>
                    </a:ext>
                  </a:extLst>
                </a:hlinkClick>
              </a:rPr>
              <a:t>Expression of Interest</a:t>
            </a:r>
            <a:endParaRPr lang="en-US" sz="2000" dirty="0">
              <a:solidFill>
                <a:schemeClr val="accent4"/>
              </a:solidFill>
            </a:endParaRPr>
          </a:p>
          <a:p>
            <a:pPr lvl="1"/>
            <a:endParaRPr lang="en-US" sz="2000" dirty="0"/>
          </a:p>
          <a:p>
            <a:pPr lvl="1"/>
            <a:r>
              <a:rPr lang="en-US" sz="2000" dirty="0"/>
              <a:t>Stage 2 – Eligible applicants will be contacted by CSCNL staff for supporting documentation. This will include annual report, financial statements (do not have to be audited), planning documents including work plan, business plan, strategic plan, succession plan if available, list of Board members and staff.</a:t>
            </a:r>
          </a:p>
          <a:p>
            <a:pPr lvl="1"/>
            <a:endParaRPr lang="en-US" sz="2000" dirty="0"/>
          </a:p>
          <a:p>
            <a:pPr lvl="1"/>
            <a:r>
              <a:rPr lang="en-US" sz="2000" dirty="0"/>
              <a:t>Stage 3 – Eligible applications will be reviewed and selected by an arms-length, external review committee.  Applicants who contact members of the review committee will be deemed ineligible.</a:t>
            </a:r>
          </a:p>
          <a:p>
            <a:pPr lvl="1"/>
            <a:endParaRPr lang="en-US" sz="2000" dirty="0"/>
          </a:p>
          <a:p>
            <a:pPr lvl="1"/>
            <a:r>
              <a:rPr lang="en-US" sz="2000" dirty="0"/>
              <a:t>Stage 4 – Applicants will be notified and one-on-one implementation will begin with successful applicants. An HR specialist and CSC NL staff will work with each application to develop and implement a plan. Successful applicants will be required to participate in a succession planning capacity building session. Other sessions can be added as identified. </a:t>
            </a:r>
          </a:p>
          <a:p>
            <a:pPr lvl="1"/>
            <a:endParaRPr lang="en-US" sz="2000" dirty="0"/>
          </a:p>
          <a:p>
            <a:pPr lvl="1"/>
            <a:r>
              <a:rPr lang="en-US" sz="2000" dirty="0"/>
              <a:t>Stage 5 – Completion and Evaluation of program. Target end date January 31, 2024.</a:t>
            </a:r>
          </a:p>
          <a:p>
            <a:endParaRPr lang="en-US" sz="2800" dirty="0"/>
          </a:p>
        </p:txBody>
      </p:sp>
    </p:spTree>
    <p:extLst>
      <p:ext uri="{BB962C8B-B14F-4D97-AF65-F5344CB8AC3E}">
        <p14:creationId xmlns:p14="http://schemas.microsoft.com/office/powerpoint/2010/main" val="340310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3145872" y="985911"/>
            <a:ext cx="6694413" cy="1325563"/>
          </a:xfrm>
        </p:spPr>
        <p:txBody>
          <a:bodyPr>
            <a:normAutofit/>
          </a:bodyPr>
          <a:lstStyle/>
          <a:p>
            <a:pPr algn="ctr"/>
            <a:r>
              <a:rPr lang="en-US" dirty="0"/>
              <a:t>Evaluation Process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1492891" y="2239861"/>
            <a:ext cx="8917847" cy="2739211"/>
          </a:xfrm>
          <a:prstGeom prst="rect">
            <a:avLst/>
          </a:prstGeom>
          <a:noFill/>
        </p:spPr>
        <p:txBody>
          <a:bodyPr wrap="square" rtlCol="0">
            <a:spAutoFit/>
          </a:bodyPr>
          <a:lstStyle/>
          <a:p>
            <a:pPr marL="285750" indent="-285750">
              <a:buFont typeface="Arial" panose="020B0604020202020204" pitchFamily="34" charset="0"/>
              <a:buChar char="•"/>
            </a:pPr>
            <a:r>
              <a:rPr lang="en-US" sz="2400" dirty="0"/>
              <a:t>3 person arms-length evaluation committee established</a:t>
            </a:r>
          </a:p>
          <a:p>
            <a:pPr marL="285750" indent="-285750">
              <a:buFont typeface="Arial" panose="020B0604020202020204" pitchFamily="34" charset="0"/>
              <a:buChar char="•"/>
            </a:pPr>
            <a:r>
              <a:rPr lang="en-US" sz="2400" dirty="0"/>
              <a:t>Must meet all the eligibility criteria and provide required documentation, e.g. Annual report, financial statements, plans</a:t>
            </a:r>
          </a:p>
          <a:p>
            <a:pPr marL="285750" indent="-285750">
              <a:buFont typeface="Arial" panose="020B0604020202020204" pitchFamily="34" charset="0"/>
              <a:buChar char="•"/>
            </a:pPr>
            <a:r>
              <a:rPr lang="en-US" sz="2400" dirty="0"/>
              <a:t>Must demonstrate how the organization is a key economic and social driver in the region</a:t>
            </a:r>
          </a:p>
          <a:p>
            <a:pPr marL="285750" indent="-285750">
              <a:buFont typeface="Arial" panose="020B0604020202020204" pitchFamily="34" charset="0"/>
              <a:buChar char="•"/>
            </a:pPr>
            <a:r>
              <a:rPr lang="en-US" sz="2400" dirty="0"/>
              <a:t>Must be facing an immediate challenge to fill a senior position</a:t>
            </a:r>
          </a:p>
          <a:p>
            <a:endParaRPr lang="en-US" sz="2800" dirty="0"/>
          </a:p>
        </p:txBody>
      </p:sp>
    </p:spTree>
    <p:extLst>
      <p:ext uri="{BB962C8B-B14F-4D97-AF65-F5344CB8AC3E}">
        <p14:creationId xmlns:p14="http://schemas.microsoft.com/office/powerpoint/2010/main" val="54815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4873653" y="985911"/>
            <a:ext cx="2601286" cy="1325563"/>
          </a:xfrm>
        </p:spPr>
        <p:txBody>
          <a:bodyPr/>
          <a:lstStyle/>
          <a:p>
            <a:pPr algn="ctr"/>
            <a:r>
              <a:rPr lang="en-US" dirty="0"/>
              <a:t>Resources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1565769" y="2311474"/>
            <a:ext cx="9700645"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Financial costs</a:t>
            </a:r>
          </a:p>
          <a:p>
            <a:pPr marL="800100" lvl="1" indent="-342900">
              <a:buFont typeface="Wingdings" panose="05000000000000000000" pitchFamily="2" charset="2"/>
              <a:buChar char="Ø"/>
            </a:pPr>
            <a:r>
              <a:rPr lang="en-US" sz="2400" dirty="0"/>
              <a:t>Financial costs associated with recruitment</a:t>
            </a:r>
          </a:p>
          <a:p>
            <a:pPr marL="800100" lvl="1" indent="-342900">
              <a:buFont typeface="Wingdings" panose="05000000000000000000" pitchFamily="2" charset="2"/>
              <a:buChar char="Ø"/>
            </a:pPr>
            <a:r>
              <a:rPr lang="en-US" sz="2400" dirty="0"/>
              <a:t>Salary costs associated with overlap of senior employees</a:t>
            </a:r>
          </a:p>
          <a:p>
            <a:pPr marL="285750" indent="-285750">
              <a:buFont typeface="Arial" panose="020B0604020202020204" pitchFamily="34" charset="0"/>
              <a:buChar char="•"/>
            </a:pPr>
            <a:r>
              <a:rPr lang="en-US" sz="2400" dirty="0"/>
              <a:t>Maximum $30,000 grant per applicant</a:t>
            </a:r>
          </a:p>
          <a:p>
            <a:pPr marL="285750" indent="-285750">
              <a:buFont typeface="Arial" panose="020B0604020202020204" pitchFamily="34" charset="0"/>
              <a:buChar char="•"/>
            </a:pPr>
            <a:r>
              <a:rPr lang="en-US" sz="2400" dirty="0"/>
              <a:t>CSC NL providing an HR specialist and dedicated one-on-one support</a:t>
            </a:r>
          </a:p>
          <a:p>
            <a:pPr marL="285750" indent="-285750">
              <a:buFont typeface="Arial" panose="020B0604020202020204" pitchFamily="34" charset="0"/>
              <a:buChar char="•"/>
            </a:pPr>
            <a:r>
              <a:rPr lang="en-US" sz="2400" dirty="0"/>
              <a:t>Maximum of nine projects will be supported</a:t>
            </a:r>
          </a:p>
          <a:p>
            <a:pPr algn="ctr"/>
            <a:endParaRPr lang="en-US" sz="2400" dirty="0"/>
          </a:p>
        </p:txBody>
      </p:sp>
    </p:spTree>
    <p:extLst>
      <p:ext uri="{BB962C8B-B14F-4D97-AF65-F5344CB8AC3E}">
        <p14:creationId xmlns:p14="http://schemas.microsoft.com/office/powerpoint/2010/main" val="3019926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7BA9-8482-4D50-9D39-2D6D62FD2560}"/>
              </a:ext>
            </a:extLst>
          </p:cNvPr>
          <p:cNvSpPr>
            <a:spLocks noGrp="1"/>
          </p:cNvSpPr>
          <p:nvPr>
            <p:ph type="title"/>
          </p:nvPr>
        </p:nvSpPr>
        <p:spPr>
          <a:xfrm>
            <a:off x="5066600" y="985911"/>
            <a:ext cx="2601286" cy="1325563"/>
          </a:xfrm>
        </p:spPr>
        <p:txBody>
          <a:bodyPr/>
          <a:lstStyle/>
          <a:p>
            <a:pPr algn="ctr"/>
            <a:r>
              <a:rPr lang="en-US" dirty="0"/>
              <a:t>Timelines</a:t>
            </a:r>
          </a:p>
        </p:txBody>
      </p:sp>
      <p:pic>
        <p:nvPicPr>
          <p:cNvPr id="5" name="Content Placeholder 4">
            <a:extLst>
              <a:ext uri="{FF2B5EF4-FFF2-40B4-BE49-F238E27FC236}">
                <a16:creationId xmlns:a16="http://schemas.microsoft.com/office/drawing/2014/main" id="{0F1350FC-882D-434D-A003-36AF11DB89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93" y="67112"/>
            <a:ext cx="4170311" cy="1415238"/>
          </a:xfrm>
        </p:spPr>
      </p:pic>
      <p:sp>
        <p:nvSpPr>
          <p:cNvPr id="6" name="TextBox 5">
            <a:extLst>
              <a:ext uri="{FF2B5EF4-FFF2-40B4-BE49-F238E27FC236}">
                <a16:creationId xmlns:a16="http://schemas.microsoft.com/office/drawing/2014/main" id="{12DF8F2B-3939-4877-950B-D31304A86915}"/>
              </a:ext>
            </a:extLst>
          </p:cNvPr>
          <p:cNvSpPr txBox="1"/>
          <p:nvPr/>
        </p:nvSpPr>
        <p:spPr>
          <a:xfrm>
            <a:off x="2122065" y="2382473"/>
            <a:ext cx="7860834"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Application portal open till 5:00 pm June 30, 2023</a:t>
            </a:r>
          </a:p>
          <a:p>
            <a:pPr marL="285750" indent="-285750">
              <a:buFont typeface="Arial" panose="020B0604020202020204" pitchFamily="34" charset="0"/>
              <a:buChar char="•"/>
            </a:pPr>
            <a:r>
              <a:rPr lang="en-US" sz="2400" dirty="0"/>
              <a:t>Evaluation July 1, 2023 – July 28, 2023</a:t>
            </a:r>
          </a:p>
          <a:p>
            <a:pPr marL="285750" indent="-285750">
              <a:buFont typeface="Arial" panose="020B0604020202020204" pitchFamily="34" charset="0"/>
              <a:buChar char="•"/>
            </a:pPr>
            <a:r>
              <a:rPr lang="en-US" sz="2400" dirty="0"/>
              <a:t>Applicant Notification and acceptance letter signed August 6, 2023</a:t>
            </a:r>
          </a:p>
          <a:p>
            <a:pPr marL="285750" indent="-285750">
              <a:buFont typeface="Arial" panose="020B0604020202020204" pitchFamily="34" charset="0"/>
              <a:buChar char="•"/>
            </a:pPr>
            <a:r>
              <a:rPr lang="en-US" sz="2400" dirty="0"/>
              <a:t>Project implementation August 7, 2023</a:t>
            </a:r>
          </a:p>
          <a:p>
            <a:pPr marL="285750" indent="-285750">
              <a:buFont typeface="Arial" panose="020B0604020202020204" pitchFamily="34" charset="0"/>
              <a:buChar char="•"/>
            </a:pPr>
            <a:r>
              <a:rPr lang="en-US" sz="2400" dirty="0"/>
              <a:t>Latest project end date – January 31, 2024</a:t>
            </a:r>
          </a:p>
          <a:p>
            <a:pPr marL="285750" indent="-285750">
              <a:buFont typeface="Arial" panose="020B0604020202020204" pitchFamily="34" charset="0"/>
              <a:buChar char="•"/>
            </a:pPr>
            <a:r>
              <a:rPr lang="en-US" sz="2400" dirty="0"/>
              <a:t>Final report required</a:t>
            </a:r>
          </a:p>
        </p:txBody>
      </p:sp>
    </p:spTree>
    <p:extLst>
      <p:ext uri="{BB962C8B-B14F-4D97-AF65-F5344CB8AC3E}">
        <p14:creationId xmlns:p14="http://schemas.microsoft.com/office/powerpoint/2010/main" val="2145423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798</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Organizational Continuance  Transitional Pilot Project (OCTPP)</vt:lpstr>
      <vt:lpstr>Overview</vt:lpstr>
      <vt:lpstr>Description</vt:lpstr>
      <vt:lpstr>Objective</vt:lpstr>
      <vt:lpstr>Eligibility Criteria</vt:lpstr>
      <vt:lpstr>Application/Implementation 5 Stage Process</vt:lpstr>
      <vt:lpstr>Evaluation Process</vt:lpstr>
      <vt:lpstr>Resources</vt:lpstr>
      <vt:lpstr>Timelines</vt:lpstr>
      <vt:lpstr>Links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Continuance  Transitional pilot Project</dc:title>
  <dc:creator>Christine Snow</dc:creator>
  <cp:lastModifiedBy>Kip Bonnell</cp:lastModifiedBy>
  <cp:revision>28</cp:revision>
  <cp:lastPrinted>2023-05-09T14:43:52Z</cp:lastPrinted>
  <dcterms:created xsi:type="dcterms:W3CDTF">2022-11-08T14:16:32Z</dcterms:created>
  <dcterms:modified xsi:type="dcterms:W3CDTF">2023-06-08T15:32:12Z</dcterms:modified>
</cp:coreProperties>
</file>